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ssef Ayman" userId="2bc74f0360eb185c" providerId="LiveId" clId="{ECCCF5E7-CB9E-4F51-825E-854B6050BBA6}"/>
    <pc:docChg chg="modSld">
      <pc:chgData name="yossef Ayman" userId="2bc74f0360eb185c" providerId="LiveId" clId="{ECCCF5E7-CB9E-4F51-825E-854B6050BBA6}" dt="2025-12-14T19:08:31.102" v="0" actId="20577"/>
      <pc:docMkLst>
        <pc:docMk/>
      </pc:docMkLst>
      <pc:sldChg chg="modSp mod">
        <pc:chgData name="yossef Ayman" userId="2bc74f0360eb185c" providerId="LiveId" clId="{ECCCF5E7-CB9E-4F51-825E-854B6050BBA6}" dt="2025-12-14T19:08:31.102" v="0" actId="20577"/>
        <pc:sldMkLst>
          <pc:docMk/>
          <pc:sldMk cId="0" sldId="266"/>
        </pc:sldMkLst>
        <pc:spChg chg="mod">
          <ac:chgData name="yossef Ayman" userId="2bc74f0360eb185c" providerId="LiveId" clId="{ECCCF5E7-CB9E-4F51-825E-854B6050BBA6}" dt="2025-12-14T19:08:31.102" v="0" actId="20577"/>
          <ac:spMkLst>
            <pc:docMk/>
            <pc:sldMk cId="0" sldId="266"/>
            <ac:spMk id="23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5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C70EA00-4AC6-45F8-8088-02D5198EE709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BD5F587-B065-4B39-BE26-6B424A4A1396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17B696F-8175-4FF9-B2E9-2B01D524DAA1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10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40C95E6-CF18-44FE-8BAB-74C4159FCBED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2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83E7132-62E6-4302-B882-34E4493B3D2F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3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B195D7D-1675-4DB7-BD43-3E94EB4BD120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4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F17EC0F-C8AE-4480-8DA1-FCFFA44DA720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5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5AF8E51-039D-4B1C-BA55-0F9EF1324BCB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6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80000A6-FF78-4A4C-B73D-248744E8D2CC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7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D3C3C11-F853-428F-8736-4BCB3592E001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8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87EDB0D-7BFF-433E-9096-7B402200E9E1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9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8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0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4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5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6 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76036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Text 0"/>
          <p:cNvSpPr/>
          <p:nvPr/>
        </p:nvSpPr>
        <p:spPr>
          <a:xfrm>
            <a:off x="6280200" y="28728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5550"/>
              </a:lnSpc>
              <a:tabLst>
                <a:tab pos="0" algn="l"/>
              </a:tabLst>
            </a:pPr>
            <a:r>
              <a:rPr lang="en-US" sz="445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Automated Freshness Classification</a:t>
            </a:r>
            <a:endParaRPr lang="en-US" sz="4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Text 1"/>
          <p:cNvSpPr/>
          <p:nvPr/>
        </p:nvSpPr>
        <p:spPr>
          <a:xfrm>
            <a:off x="6280200" y="463068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A custom Convolutional Neural Network (CNN) for rapid and accurate fruit and vegetable freshness assessment.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" name="Picture 5"/>
          <p:cNvPicPr/>
          <p:nvPr/>
        </p:nvPicPr>
        <p:blipFill>
          <a:blip r:embed="rId4"/>
          <a:stretch/>
        </p:blipFill>
        <p:spPr>
          <a:xfrm>
            <a:off x="12750840" y="7625880"/>
            <a:ext cx="1777680" cy="603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76036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4" name="Text 0"/>
          <p:cNvSpPr/>
          <p:nvPr/>
        </p:nvSpPr>
        <p:spPr>
          <a:xfrm>
            <a:off x="6106680" y="658800"/>
            <a:ext cx="7347240" cy="55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4351"/>
              </a:lnSpc>
              <a:tabLst>
                <a:tab pos="0" algn="l"/>
              </a:tabLst>
            </a:pPr>
            <a:r>
              <a:rPr lang="en-US" sz="345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Conclusion &amp; Recommendations</a:t>
            </a:r>
            <a:endParaRPr lang="en-US" sz="3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Shape 1"/>
          <p:cNvSpPr/>
          <p:nvPr/>
        </p:nvSpPr>
        <p:spPr>
          <a:xfrm>
            <a:off x="6106680" y="1677600"/>
            <a:ext cx="3735000" cy="1729440"/>
          </a:xfrm>
          <a:prstGeom prst="roundRect">
            <a:avLst>
              <a:gd name="adj" fmla="val 24590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6" name="Text 2"/>
          <p:cNvSpPr/>
          <p:nvPr/>
        </p:nvSpPr>
        <p:spPr>
          <a:xfrm>
            <a:off x="6291360" y="1862640"/>
            <a:ext cx="2658240" cy="33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599"/>
              </a:lnSpc>
              <a:tabLst>
                <a:tab pos="0" algn="l"/>
              </a:tabLst>
            </a:pPr>
            <a:r>
              <a:rPr lang="en-US" sz="20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Proven Efficacy</a:t>
            </a:r>
            <a:endParaRPr lang="en-US" sz="2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Text 3"/>
          <p:cNvSpPr/>
          <p:nvPr/>
        </p:nvSpPr>
        <p:spPr>
          <a:xfrm>
            <a:off x="6291360" y="2372040"/>
            <a:ext cx="3365640" cy="85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200"/>
              </a:lnSpc>
              <a:tabLst>
                <a:tab pos="0" algn="l"/>
              </a:tabLst>
            </a:pPr>
            <a:r>
              <a:rPr lang="en-US" sz="1800" b="0" u="none" strike="noStrike" dirty="0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99.45% accuracy on diverse test set validates model's effectiveness and robustness.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Shape 4"/>
          <p:cNvSpPr/>
          <p:nvPr/>
        </p:nvSpPr>
        <p:spPr>
          <a:xfrm>
            <a:off x="6106680" y="3584880"/>
            <a:ext cx="3735000" cy="1729440"/>
          </a:xfrm>
          <a:prstGeom prst="roundRect">
            <a:avLst>
              <a:gd name="adj" fmla="val 24590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 dirty="0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</a:p>
        </p:txBody>
      </p:sp>
      <p:sp>
        <p:nvSpPr>
          <p:cNvPr id="239" name="Text 5"/>
          <p:cNvSpPr/>
          <p:nvPr/>
        </p:nvSpPr>
        <p:spPr>
          <a:xfrm>
            <a:off x="6291360" y="3769560"/>
            <a:ext cx="2658240" cy="33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599"/>
              </a:lnSpc>
              <a:tabLst>
                <a:tab pos="0" algn="l"/>
              </a:tabLst>
            </a:pPr>
            <a:r>
              <a:rPr lang="en-US" sz="20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Real-World Ready</a:t>
            </a:r>
            <a:endParaRPr lang="en-US" sz="2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Text 6"/>
          <p:cNvSpPr/>
          <p:nvPr/>
        </p:nvSpPr>
        <p:spPr>
          <a:xfrm>
            <a:off x="6291360" y="4278960"/>
            <a:ext cx="3365640" cy="85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200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High precision/recall makes it suitable for automated quality control, increasing throughput.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Text 7"/>
          <p:cNvSpPr/>
          <p:nvPr/>
        </p:nvSpPr>
        <p:spPr>
          <a:xfrm>
            <a:off x="10282320" y="1655640"/>
            <a:ext cx="2658240" cy="33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599"/>
              </a:lnSpc>
              <a:tabLst>
                <a:tab pos="0" algn="l"/>
              </a:tabLst>
            </a:pPr>
            <a:r>
              <a:rPr lang="en-US" sz="205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Future Work</a:t>
            </a:r>
            <a:endParaRPr lang="en-US" sz="2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2" name="Image 1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348560" y="2192760"/>
            <a:ext cx="265320" cy="265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3" name="Text 8"/>
          <p:cNvSpPr/>
          <p:nvPr/>
        </p:nvSpPr>
        <p:spPr>
          <a:xfrm>
            <a:off x="10858320" y="2187000"/>
            <a:ext cx="3055320" cy="27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149"/>
              </a:lnSpc>
              <a:tabLst>
                <a:tab pos="0" algn="l"/>
              </a:tabLst>
            </a:pPr>
            <a:r>
              <a:rPr lang="en-US" sz="17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Targeted Nut Improvement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Text 9"/>
          <p:cNvSpPr/>
          <p:nvPr/>
        </p:nvSpPr>
        <p:spPr>
          <a:xfrm>
            <a:off x="10858320" y="2641320"/>
            <a:ext cx="3159360" cy="85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20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Focus on specific data augmentations for nuts to differentiate fresh/rotten states.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5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348560" y="3852000"/>
            <a:ext cx="265320" cy="265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6" name="Text 10"/>
          <p:cNvSpPr/>
          <p:nvPr/>
        </p:nvSpPr>
        <p:spPr>
          <a:xfrm>
            <a:off x="10858320" y="3846600"/>
            <a:ext cx="3159360" cy="55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149"/>
              </a:lnSpc>
              <a:tabLst>
                <a:tab pos="0" algn="l"/>
              </a:tabLst>
            </a:pPr>
            <a:r>
              <a:rPr lang="en-US" sz="17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Transfer Learning Exploration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Text 11"/>
          <p:cNvSpPr/>
          <p:nvPr/>
        </p:nvSpPr>
        <p:spPr>
          <a:xfrm>
            <a:off x="10858320" y="4577760"/>
            <a:ext cx="3159360" cy="11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20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Benchmark against pre-trained models (e.g., MobileNetV2) for performance and efficiency comparison.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8" name="Image 3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348560" y="6071760"/>
            <a:ext cx="265320" cy="265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9" name="Text 12"/>
          <p:cNvSpPr/>
          <p:nvPr/>
        </p:nvSpPr>
        <p:spPr>
          <a:xfrm>
            <a:off x="10858320" y="6066360"/>
            <a:ext cx="2215080" cy="27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149"/>
              </a:lnSpc>
              <a:tabLst>
                <a:tab pos="0" algn="l"/>
              </a:tabLst>
            </a:pPr>
            <a:r>
              <a:rPr lang="en-US" sz="17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Dataset Expansion</a:t>
            </a:r>
            <a:endParaRPr lang="en-US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Text 13"/>
          <p:cNvSpPr/>
          <p:nvPr/>
        </p:nvSpPr>
        <p:spPr>
          <a:xfrm>
            <a:off x="10858320" y="6520680"/>
            <a:ext cx="3159360" cy="85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200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I</a:t>
            </a: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1" name="Picture 19"/>
          <p:cNvPicPr/>
          <p:nvPr/>
        </p:nvPicPr>
        <p:blipFill>
          <a:blip r:embed="rId6"/>
          <a:stretch/>
        </p:blipFill>
        <p:spPr>
          <a:xfrm>
            <a:off x="12852360" y="7625880"/>
            <a:ext cx="1777680" cy="603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0"/>
          <p:cNvSpPr/>
          <p:nvPr/>
        </p:nvSpPr>
        <p:spPr>
          <a:xfrm>
            <a:off x="766080" y="601920"/>
            <a:ext cx="3235680" cy="34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5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EXECUTIVE SUMMARY</a:t>
            </a:r>
            <a:endParaRPr lang="en-US" sz="2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Text 1"/>
          <p:cNvSpPr/>
          <p:nvPr/>
        </p:nvSpPr>
        <p:spPr>
          <a:xfrm>
            <a:off x="766080" y="1272240"/>
            <a:ext cx="11711160" cy="136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10749"/>
              </a:lnSpc>
              <a:tabLst>
                <a:tab pos="0" algn="l"/>
              </a:tabLst>
            </a:pPr>
            <a:r>
              <a:rPr lang="en-US" sz="860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Precision Produce AI</a:t>
            </a:r>
            <a:endParaRPr lang="en-US" sz="8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Shape 2"/>
          <p:cNvSpPr/>
          <p:nvPr/>
        </p:nvSpPr>
        <p:spPr>
          <a:xfrm>
            <a:off x="766080" y="2968920"/>
            <a:ext cx="6439320" cy="2220120"/>
          </a:xfrm>
          <a:prstGeom prst="roundRect">
            <a:avLst>
              <a:gd name="adj" fmla="val 8873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" name="Shape 3"/>
          <p:cNvSpPr/>
          <p:nvPr/>
        </p:nvSpPr>
        <p:spPr>
          <a:xfrm>
            <a:off x="992520" y="3195360"/>
            <a:ext cx="656280" cy="656280"/>
          </a:xfrm>
          <a:prstGeom prst="roundRect">
            <a:avLst>
              <a:gd name="adj" fmla="val 13921735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2" name="Image 0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73240" y="3376080"/>
            <a:ext cx="295200" cy="2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Text 4"/>
          <p:cNvSpPr/>
          <p:nvPr/>
        </p:nvSpPr>
        <p:spPr>
          <a:xfrm>
            <a:off x="992520" y="4070880"/>
            <a:ext cx="4426560" cy="41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200"/>
              </a:lnSpc>
              <a:tabLst>
                <a:tab pos="0" algn="l"/>
              </a:tabLst>
            </a:pPr>
            <a:r>
              <a:rPr lang="en-US" sz="25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Custom CNN Development</a:t>
            </a:r>
            <a:endParaRPr lang="en-US" sz="2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5"/>
          <p:cNvSpPr/>
          <p:nvPr/>
        </p:nvSpPr>
        <p:spPr>
          <a:xfrm>
            <a:off x="992520" y="4612680"/>
            <a:ext cx="6322680" cy="41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Built from scratch for optimal performance.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Shape 6"/>
          <p:cNvSpPr/>
          <p:nvPr/>
        </p:nvSpPr>
        <p:spPr>
          <a:xfrm>
            <a:off x="7424640" y="2968920"/>
            <a:ext cx="6439320" cy="2220120"/>
          </a:xfrm>
          <a:prstGeom prst="roundRect">
            <a:avLst>
              <a:gd name="adj" fmla="val 8873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" name="Shape 7"/>
          <p:cNvSpPr/>
          <p:nvPr/>
        </p:nvSpPr>
        <p:spPr>
          <a:xfrm>
            <a:off x="7651080" y="3195360"/>
            <a:ext cx="656280" cy="656280"/>
          </a:xfrm>
          <a:prstGeom prst="roundRect">
            <a:avLst>
              <a:gd name="adj" fmla="val 13921735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7" name="Image 1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831800" y="3376080"/>
            <a:ext cx="295200" cy="2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Text 8"/>
          <p:cNvSpPr/>
          <p:nvPr/>
        </p:nvSpPr>
        <p:spPr>
          <a:xfrm>
            <a:off x="7651080" y="4070880"/>
            <a:ext cx="3935160" cy="41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200"/>
              </a:lnSpc>
              <a:tabLst>
                <a:tab pos="0" algn="l"/>
              </a:tabLst>
            </a:pPr>
            <a:r>
              <a:rPr lang="en-US" sz="25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Comprehensive Dataset</a:t>
            </a:r>
            <a:endParaRPr lang="en-US" sz="2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9"/>
          <p:cNvSpPr/>
          <p:nvPr/>
        </p:nvSpPr>
        <p:spPr>
          <a:xfrm>
            <a:off x="7651080" y="4612680"/>
            <a:ext cx="598644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Trained on 5 fruit types (fresh/rotten).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Shape 10"/>
          <p:cNvSpPr/>
          <p:nvPr/>
        </p:nvSpPr>
        <p:spPr>
          <a:xfrm>
            <a:off x="766080" y="5408280"/>
            <a:ext cx="6439320" cy="2220120"/>
          </a:xfrm>
          <a:prstGeom prst="roundRect">
            <a:avLst>
              <a:gd name="adj" fmla="val 8873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" name="Shape 11"/>
          <p:cNvSpPr/>
          <p:nvPr/>
        </p:nvSpPr>
        <p:spPr>
          <a:xfrm>
            <a:off x="992520" y="5634720"/>
            <a:ext cx="656280" cy="656280"/>
          </a:xfrm>
          <a:prstGeom prst="roundRect">
            <a:avLst>
              <a:gd name="adj" fmla="val 13921735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2" name="Image 2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1173240" y="5815440"/>
            <a:ext cx="295200" cy="2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Text 12"/>
          <p:cNvSpPr/>
          <p:nvPr/>
        </p:nvSpPr>
        <p:spPr>
          <a:xfrm>
            <a:off x="992520" y="6510240"/>
            <a:ext cx="3283560" cy="41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200"/>
              </a:lnSpc>
              <a:tabLst>
                <a:tab pos="0" algn="l"/>
              </a:tabLst>
            </a:pPr>
            <a:r>
              <a:rPr lang="en-US" sz="25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99.45% Accuracy</a:t>
            </a:r>
            <a:endParaRPr lang="en-US" sz="2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13"/>
          <p:cNvSpPr/>
          <p:nvPr/>
        </p:nvSpPr>
        <p:spPr>
          <a:xfrm>
            <a:off x="992520" y="7052040"/>
            <a:ext cx="598644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Exceptional performance across all metrics.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Shape 14"/>
          <p:cNvSpPr/>
          <p:nvPr/>
        </p:nvSpPr>
        <p:spPr>
          <a:xfrm>
            <a:off x="7424640" y="5408280"/>
            <a:ext cx="6439320" cy="2220120"/>
          </a:xfrm>
          <a:prstGeom prst="roundRect">
            <a:avLst>
              <a:gd name="adj" fmla="val 8873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" name="Shape 15"/>
          <p:cNvSpPr/>
          <p:nvPr/>
        </p:nvSpPr>
        <p:spPr>
          <a:xfrm>
            <a:off x="7651080" y="5634720"/>
            <a:ext cx="656280" cy="656280"/>
          </a:xfrm>
          <a:prstGeom prst="roundRect">
            <a:avLst>
              <a:gd name="adj" fmla="val 13921735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7" name="Image 3" descr="preencoded.png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7831800" y="5815440"/>
            <a:ext cx="295200" cy="295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 16"/>
          <p:cNvSpPr/>
          <p:nvPr/>
        </p:nvSpPr>
        <p:spPr>
          <a:xfrm>
            <a:off x="7651080" y="6510240"/>
            <a:ext cx="3619800" cy="41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200"/>
              </a:lnSpc>
              <a:tabLst>
                <a:tab pos="0" algn="l"/>
              </a:tabLst>
            </a:pPr>
            <a:r>
              <a:rPr lang="en-US" sz="25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Automated Efficiency</a:t>
            </a:r>
            <a:endParaRPr lang="en-US" sz="2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17"/>
          <p:cNvSpPr/>
          <p:nvPr/>
        </p:nvSpPr>
        <p:spPr>
          <a:xfrm>
            <a:off x="7651080" y="7052040"/>
            <a:ext cx="598644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Potential for significant industry impact.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Picture 23"/>
          <p:cNvPicPr/>
          <p:nvPr/>
        </p:nvPicPr>
        <p:blipFill>
          <a:blip r:embed="rId11"/>
          <a:stretch/>
        </p:blipFill>
        <p:spPr>
          <a:xfrm>
            <a:off x="12748680" y="7760160"/>
            <a:ext cx="1777680" cy="441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0"/>
          <p:cNvSpPr/>
          <p:nvPr/>
        </p:nvSpPr>
        <p:spPr>
          <a:xfrm>
            <a:off x="721800" y="567000"/>
            <a:ext cx="9793800" cy="64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051"/>
              </a:lnSpc>
              <a:tabLst>
                <a:tab pos="0" algn="l"/>
              </a:tabLst>
            </a:pPr>
            <a:r>
              <a:rPr lang="en-US" sz="405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Addressing Food Industry Challenges</a:t>
            </a:r>
            <a:endParaRPr lang="en-US" sz="4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1"/>
          <p:cNvSpPr/>
          <p:nvPr/>
        </p:nvSpPr>
        <p:spPr>
          <a:xfrm>
            <a:off x="721800" y="1501200"/>
            <a:ext cx="6341760" cy="98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55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The food industry grapples with subjective, time-consuming, and error-prone manual produce inspection. This leads to inconsistencies and considerable food waste.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" name="Image 0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98840" y="2934000"/>
            <a:ext cx="308880" cy="30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Text 2"/>
          <p:cNvSpPr/>
          <p:nvPr/>
        </p:nvSpPr>
        <p:spPr>
          <a:xfrm>
            <a:off x="1391760" y="2927880"/>
            <a:ext cx="3280320" cy="32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500"/>
              </a:lnSpc>
              <a:tabLst>
                <a:tab pos="0" algn="l"/>
              </a:tabLst>
            </a:pPr>
            <a:r>
              <a:rPr lang="en-US" sz="24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Manual Inspection Flaws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3"/>
          <p:cNvSpPr/>
          <p:nvPr/>
        </p:nvSpPr>
        <p:spPr>
          <a:xfrm>
            <a:off x="1391760" y="3456000"/>
            <a:ext cx="5671800" cy="32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914400">
              <a:lnSpc>
                <a:spcPts val="2551"/>
              </a:lnSpc>
              <a:buClr>
                <a:srgbClr val="4B4A4A"/>
              </a:buClr>
              <a:buFont typeface="Symbol" charset="2"/>
              <a:buChar char=""/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Subjective and inconsistent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4"/>
          <p:cNvSpPr/>
          <p:nvPr/>
        </p:nvSpPr>
        <p:spPr>
          <a:xfrm>
            <a:off x="1391760" y="3858120"/>
            <a:ext cx="5671800" cy="32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914400">
              <a:lnSpc>
                <a:spcPts val="2551"/>
              </a:lnSpc>
              <a:buClr>
                <a:srgbClr val="4B4A4A"/>
              </a:buClr>
              <a:buFont typeface="Symbol" charset="2"/>
              <a:buChar char=""/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Time-consuming operations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5"/>
          <p:cNvSpPr/>
          <p:nvPr/>
        </p:nvSpPr>
        <p:spPr>
          <a:xfrm>
            <a:off x="1391760" y="4260240"/>
            <a:ext cx="5671800" cy="32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914400">
              <a:lnSpc>
                <a:spcPts val="2551"/>
              </a:lnSpc>
              <a:buClr>
                <a:srgbClr val="4B4A4A"/>
              </a:buClr>
              <a:buFont typeface="Symbol" charset="2"/>
              <a:buChar char=""/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Prone to human error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98840" y="5008680"/>
            <a:ext cx="308880" cy="30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 6"/>
          <p:cNvSpPr/>
          <p:nvPr/>
        </p:nvSpPr>
        <p:spPr>
          <a:xfrm>
            <a:off x="1391760" y="5002560"/>
            <a:ext cx="3663360" cy="32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500"/>
              </a:lnSpc>
              <a:tabLst>
                <a:tab pos="0" algn="l"/>
              </a:tabLst>
            </a:pPr>
            <a:r>
              <a:rPr lang="en-US" sz="24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Our Deep Learning Solution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7"/>
          <p:cNvSpPr/>
          <p:nvPr/>
        </p:nvSpPr>
        <p:spPr>
          <a:xfrm>
            <a:off x="1391760" y="5530680"/>
            <a:ext cx="5671800" cy="32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914400">
              <a:lnSpc>
                <a:spcPts val="2551"/>
              </a:lnSpc>
              <a:buClr>
                <a:srgbClr val="4B4A4A"/>
              </a:buClr>
              <a:buFont typeface="Symbol" charset="2"/>
              <a:buChar char=""/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Automated, reliable, efficient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Text 8"/>
          <p:cNvSpPr/>
          <p:nvPr/>
        </p:nvSpPr>
        <p:spPr>
          <a:xfrm>
            <a:off x="1391760" y="5932800"/>
            <a:ext cx="5671800" cy="32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914400">
              <a:lnSpc>
                <a:spcPts val="2551"/>
              </a:lnSpc>
              <a:buClr>
                <a:srgbClr val="4B4A4A"/>
              </a:buClr>
              <a:buFont typeface="Symbol" charset="2"/>
              <a:buChar char=""/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Robust CNN image analysis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9"/>
          <p:cNvSpPr/>
          <p:nvPr/>
        </p:nvSpPr>
        <p:spPr>
          <a:xfrm>
            <a:off x="1391760" y="6334920"/>
            <a:ext cx="5671800" cy="32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914400">
              <a:lnSpc>
                <a:spcPts val="2551"/>
              </a:lnSpc>
              <a:buClr>
                <a:srgbClr val="4B4A4A"/>
              </a:buClr>
              <a:buFont typeface="Symbol" charset="2"/>
              <a:buChar char=""/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Scalable and precise classification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Image 2" descr="preencoded.png"/>
          <p:cNvPicPr/>
          <p:nvPr/>
        </p:nvPicPr>
        <p:blipFill>
          <a:blip r:embed="rId5"/>
          <a:stretch/>
        </p:blipFill>
        <p:spPr>
          <a:xfrm>
            <a:off x="8186760" y="1372680"/>
            <a:ext cx="6341760" cy="634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Picture 14"/>
          <p:cNvPicPr/>
          <p:nvPr/>
        </p:nvPicPr>
        <p:blipFill>
          <a:blip r:embed="rId6"/>
          <a:stretch/>
        </p:blipFill>
        <p:spPr>
          <a:xfrm>
            <a:off x="12750840" y="7772400"/>
            <a:ext cx="1777680" cy="428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0"/>
          <p:cNvSpPr/>
          <p:nvPr/>
        </p:nvSpPr>
        <p:spPr>
          <a:xfrm>
            <a:off x="673560" y="529200"/>
            <a:ext cx="766908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4700"/>
              </a:lnSpc>
              <a:tabLst>
                <a:tab pos="0" algn="l"/>
              </a:tabLst>
            </a:pPr>
            <a:r>
              <a:rPr lang="en-US" sz="375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Methodology: Data Preparation</a:t>
            </a:r>
            <a:endParaRPr lang="en-US" sz="3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1"/>
          <p:cNvSpPr/>
          <p:nvPr/>
        </p:nvSpPr>
        <p:spPr>
          <a:xfrm>
            <a:off x="673560" y="1515960"/>
            <a:ext cx="13282560" cy="30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40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A systematic approach to data handling was crucial for training a robust and generalizable model.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Shape 2"/>
          <p:cNvSpPr/>
          <p:nvPr/>
        </p:nvSpPr>
        <p:spPr>
          <a:xfrm>
            <a:off x="673560" y="2040120"/>
            <a:ext cx="4299120" cy="577080"/>
          </a:xfrm>
          <a:prstGeom prst="roundRect">
            <a:avLst>
              <a:gd name="adj" fmla="val 480025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" name="Text 3"/>
          <p:cNvSpPr/>
          <p:nvPr/>
        </p:nvSpPr>
        <p:spPr>
          <a:xfrm>
            <a:off x="2678760" y="2148480"/>
            <a:ext cx="288360" cy="36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51"/>
              </a:lnSpc>
              <a:tabLst>
                <a:tab pos="0" algn="l"/>
              </a:tabLst>
            </a:pPr>
            <a:r>
              <a:rPr lang="en-US" sz="22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1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4"/>
          <p:cNvSpPr/>
          <p:nvPr/>
        </p:nvSpPr>
        <p:spPr>
          <a:xfrm>
            <a:off x="866160" y="2810160"/>
            <a:ext cx="2687760" cy="30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50"/>
              </a:lnSpc>
              <a:tabLst>
                <a:tab pos="0" algn="l"/>
              </a:tabLst>
            </a:pPr>
            <a:r>
              <a:rPr lang="en-US" sz="18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Dataset Consolidation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5"/>
          <p:cNvSpPr/>
          <p:nvPr/>
        </p:nvSpPr>
        <p:spPr>
          <a:xfrm>
            <a:off x="866160" y="3226320"/>
            <a:ext cx="3914280" cy="92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40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Unified image dataset of fruits and vegetables, consolidating sub-species under primary types.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Shape 6"/>
          <p:cNvSpPr/>
          <p:nvPr/>
        </p:nvSpPr>
        <p:spPr>
          <a:xfrm>
            <a:off x="5165280" y="2040120"/>
            <a:ext cx="4299120" cy="577080"/>
          </a:xfrm>
          <a:prstGeom prst="roundRect">
            <a:avLst>
              <a:gd name="adj" fmla="val 480025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2" name="Text 7"/>
          <p:cNvSpPr/>
          <p:nvPr/>
        </p:nvSpPr>
        <p:spPr>
          <a:xfrm>
            <a:off x="7170840" y="2148480"/>
            <a:ext cx="288360" cy="36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51"/>
              </a:lnSpc>
              <a:tabLst>
                <a:tab pos="0" algn="l"/>
              </a:tabLst>
            </a:pPr>
            <a:r>
              <a:rPr lang="en-US" sz="22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2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 8"/>
          <p:cNvSpPr/>
          <p:nvPr/>
        </p:nvSpPr>
        <p:spPr>
          <a:xfrm>
            <a:off x="5357880" y="2810160"/>
            <a:ext cx="2405880" cy="30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50"/>
              </a:lnSpc>
              <a:tabLst>
                <a:tab pos="0" algn="l"/>
              </a:tabLst>
            </a:pPr>
            <a:r>
              <a:rPr lang="en-US" sz="18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Data Partitioning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9"/>
          <p:cNvSpPr/>
          <p:nvPr/>
        </p:nvSpPr>
        <p:spPr>
          <a:xfrm>
            <a:off x="5357880" y="3226320"/>
            <a:ext cx="3914280" cy="30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914400">
              <a:lnSpc>
                <a:spcPts val="2401"/>
              </a:lnSpc>
              <a:buClr>
                <a:srgbClr val="4B4A4A"/>
              </a:buClr>
              <a:buFont typeface="Symbol" charset="2"/>
              <a:buChar char=""/>
            </a:pPr>
            <a:r>
              <a:rPr lang="en-US" sz="2000" b="1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Training:</a:t>
            </a: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 11,701 ima</a:t>
            </a: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ges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10"/>
          <p:cNvSpPr/>
          <p:nvPr/>
        </p:nvSpPr>
        <p:spPr>
          <a:xfrm>
            <a:off x="5357880" y="3601800"/>
            <a:ext cx="3914280" cy="30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914400">
              <a:lnSpc>
                <a:spcPts val="2401"/>
              </a:lnSpc>
              <a:buClr>
                <a:srgbClr val="4B4A4A"/>
              </a:buClr>
              <a:buFont typeface="Symbol" charset="2"/>
              <a:buChar char=""/>
            </a:pPr>
            <a:r>
              <a:rPr lang="en-US" sz="2000" b="1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Validation:</a:t>
            </a: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 2,919 images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Shape 11"/>
          <p:cNvSpPr/>
          <p:nvPr/>
        </p:nvSpPr>
        <p:spPr>
          <a:xfrm>
            <a:off x="9657360" y="2040120"/>
            <a:ext cx="4299120" cy="577080"/>
          </a:xfrm>
          <a:prstGeom prst="roundRect">
            <a:avLst>
              <a:gd name="adj" fmla="val 480025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" name="Text 12"/>
          <p:cNvSpPr/>
          <p:nvPr/>
        </p:nvSpPr>
        <p:spPr>
          <a:xfrm>
            <a:off x="11662560" y="2148480"/>
            <a:ext cx="288360" cy="36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51"/>
              </a:lnSpc>
              <a:tabLst>
                <a:tab pos="0" algn="l"/>
              </a:tabLst>
            </a:pPr>
            <a:r>
              <a:rPr lang="en-US" sz="22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3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13"/>
          <p:cNvSpPr/>
          <p:nvPr/>
        </p:nvSpPr>
        <p:spPr>
          <a:xfrm>
            <a:off x="9849600" y="2810160"/>
            <a:ext cx="2405880" cy="30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5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10 Distinct Classes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14"/>
          <p:cNvSpPr/>
          <p:nvPr/>
        </p:nvSpPr>
        <p:spPr>
          <a:xfrm>
            <a:off x="9849600" y="3226320"/>
            <a:ext cx="3914280" cy="61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40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Five fruit types, each with "fresh" and "rotten" states.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15"/>
          <p:cNvSpPr/>
          <p:nvPr/>
        </p:nvSpPr>
        <p:spPr>
          <a:xfrm>
            <a:off x="673560" y="4559400"/>
            <a:ext cx="13282560" cy="30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40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To ensure model robustness, we applied extensive data augmentation and class weighting techniques.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1" name="Image 0" descr="preencoded.png"/>
          <p:cNvPicPr/>
          <p:nvPr/>
        </p:nvPicPr>
        <p:blipFill>
          <a:blip r:embed="rId3"/>
          <a:stretch/>
        </p:blipFill>
        <p:spPr>
          <a:xfrm>
            <a:off x="3816720" y="5208840"/>
            <a:ext cx="3464640" cy="230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Image 1" descr="preencoded.png"/>
          <p:cNvPicPr/>
          <p:nvPr/>
        </p:nvPicPr>
        <p:blipFill>
          <a:blip r:embed="rId4"/>
          <a:stretch/>
        </p:blipFill>
        <p:spPr>
          <a:xfrm>
            <a:off x="7435440" y="5208840"/>
            <a:ext cx="3377880" cy="230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Picture 19"/>
          <p:cNvPicPr/>
          <p:nvPr/>
        </p:nvPicPr>
        <p:blipFill>
          <a:blip r:embed="rId5"/>
          <a:stretch/>
        </p:blipFill>
        <p:spPr>
          <a:xfrm>
            <a:off x="12750840" y="7597440"/>
            <a:ext cx="1777680" cy="603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0"/>
          <p:cNvSpPr/>
          <p:nvPr/>
        </p:nvSpPr>
        <p:spPr>
          <a:xfrm>
            <a:off x="560160" y="440280"/>
            <a:ext cx="891828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3900"/>
              </a:lnSpc>
              <a:tabLst>
                <a:tab pos="0" algn="l"/>
              </a:tabLst>
            </a:pPr>
            <a:r>
              <a:rPr lang="en-US" sz="315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Methodology: Augmentation &amp; Architecture</a:t>
            </a:r>
            <a:endParaRPr lang="en-US" sz="3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1"/>
          <p:cNvSpPr/>
          <p:nvPr/>
        </p:nvSpPr>
        <p:spPr>
          <a:xfrm>
            <a:off x="560160" y="1340280"/>
            <a:ext cx="2400480" cy="29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50"/>
              </a:lnSpc>
              <a:tabLst>
                <a:tab pos="0" algn="l"/>
              </a:tabLst>
            </a:pPr>
            <a:r>
              <a:rPr lang="en-US" sz="185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Data Augmentation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2"/>
          <p:cNvSpPr/>
          <p:nvPr/>
        </p:nvSpPr>
        <p:spPr>
          <a:xfrm>
            <a:off x="560160" y="1800720"/>
            <a:ext cx="655956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2000" b="0" u="none" strike="noStrike" dirty="0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Applied to the training dataset to mitigate overfitting and </a:t>
            </a:r>
            <a:br>
              <a:rPr lang="en-US" sz="2000" b="0" u="none" strike="noStrike" dirty="0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</a:br>
            <a:r>
              <a:rPr lang="en-US" sz="2000" b="0" u="none" strike="noStrike" dirty="0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improve generalization.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Shape 3"/>
          <p:cNvSpPr/>
          <p:nvPr/>
        </p:nvSpPr>
        <p:spPr>
          <a:xfrm>
            <a:off x="560160" y="2503816"/>
            <a:ext cx="79560" cy="79560"/>
          </a:xfrm>
          <a:prstGeom prst="roundRect">
            <a:avLst>
              <a:gd name="adj" fmla="val 571429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1520" rIns="90000" bIns="1152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" name="Text 4"/>
          <p:cNvSpPr/>
          <p:nvPr/>
        </p:nvSpPr>
        <p:spPr>
          <a:xfrm>
            <a:off x="792721" y="2396880"/>
            <a:ext cx="631944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400" b="1" u="none" strike="noStrike" dirty="0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Rescaling:</a:t>
            </a:r>
            <a:r>
              <a:rPr lang="en-US" sz="1400" b="0" u="none" strike="noStrike" dirty="0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 Normalized pixel values to [0, 1].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Shape 5"/>
          <p:cNvSpPr/>
          <p:nvPr/>
        </p:nvSpPr>
        <p:spPr>
          <a:xfrm>
            <a:off x="560160" y="2900520"/>
            <a:ext cx="79560" cy="79560"/>
          </a:xfrm>
          <a:prstGeom prst="roundRect">
            <a:avLst>
              <a:gd name="adj" fmla="val 571429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1520" rIns="90000" bIns="1152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0" name="Text 6"/>
          <p:cNvSpPr/>
          <p:nvPr/>
        </p:nvSpPr>
        <p:spPr>
          <a:xfrm>
            <a:off x="800280" y="2812680"/>
            <a:ext cx="631944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400" b="1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Random Rotation:</a:t>
            </a:r>
            <a:r>
              <a:rPr lang="en-US" sz="14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 Up to 20 degrees.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Shape 7"/>
          <p:cNvSpPr/>
          <p:nvPr/>
        </p:nvSpPr>
        <p:spPr>
          <a:xfrm>
            <a:off x="560160" y="3476520"/>
            <a:ext cx="79560" cy="79560"/>
          </a:xfrm>
          <a:prstGeom prst="roundRect">
            <a:avLst>
              <a:gd name="adj" fmla="val 571429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1520" rIns="90000" bIns="1152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2" name="Text 8"/>
          <p:cNvSpPr/>
          <p:nvPr/>
        </p:nvSpPr>
        <p:spPr>
          <a:xfrm>
            <a:off x="800280" y="3388680"/>
            <a:ext cx="631944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400" b="1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Random Shift:</a:t>
            </a:r>
            <a:r>
              <a:rPr lang="en-US" sz="14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 Up to 20% horizontally/vertically.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Shape 9"/>
          <p:cNvSpPr/>
          <p:nvPr/>
        </p:nvSpPr>
        <p:spPr>
          <a:xfrm>
            <a:off x="560160" y="4052520"/>
            <a:ext cx="79560" cy="79560"/>
          </a:xfrm>
          <a:prstGeom prst="roundRect">
            <a:avLst>
              <a:gd name="adj" fmla="val 571429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1520" rIns="90000" bIns="1152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" name="Text 10"/>
          <p:cNvSpPr/>
          <p:nvPr/>
        </p:nvSpPr>
        <p:spPr>
          <a:xfrm>
            <a:off x="800280" y="3964680"/>
            <a:ext cx="631944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400" b="1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Horizontal Flip:</a:t>
            </a:r>
            <a:r>
              <a:rPr lang="en-US" sz="14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 Randomly flipped images.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Shape 11"/>
          <p:cNvSpPr/>
          <p:nvPr/>
        </p:nvSpPr>
        <p:spPr>
          <a:xfrm>
            <a:off x="560160" y="4628520"/>
            <a:ext cx="79560" cy="79560"/>
          </a:xfrm>
          <a:prstGeom prst="roundRect">
            <a:avLst>
              <a:gd name="adj" fmla="val 571429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1520" rIns="90000" bIns="1152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" name="Text 12"/>
          <p:cNvSpPr/>
          <p:nvPr/>
        </p:nvSpPr>
        <p:spPr>
          <a:xfrm>
            <a:off x="800280" y="4540680"/>
            <a:ext cx="631944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400" b="1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Random Zoom:</a:t>
            </a:r>
            <a:r>
              <a:rPr lang="en-US" sz="14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 Up to 20% zoom in.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13"/>
          <p:cNvSpPr/>
          <p:nvPr/>
        </p:nvSpPr>
        <p:spPr>
          <a:xfrm>
            <a:off x="7518240" y="1340280"/>
            <a:ext cx="3160080" cy="29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50"/>
              </a:lnSpc>
              <a:tabLst>
                <a:tab pos="0" algn="l"/>
              </a:tabLst>
            </a:pPr>
            <a:r>
              <a:rPr lang="en-US" sz="185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Custom CNN Architecture</a:t>
            </a:r>
            <a:endParaRPr lang="en-US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14"/>
          <p:cNvSpPr/>
          <p:nvPr/>
        </p:nvSpPr>
        <p:spPr>
          <a:xfrm>
            <a:off x="7518240" y="1800720"/>
            <a:ext cx="6559560" cy="5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Designed from the ground up for optimal fruit and vegetable feature extraction. Input shape: (100, 100, 3).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15"/>
          <p:cNvSpPr/>
          <p:nvPr/>
        </p:nvSpPr>
        <p:spPr>
          <a:xfrm>
            <a:off x="7518240" y="2492640"/>
            <a:ext cx="15984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4B4A4A"/>
                </a:solidFill>
                <a:effectLst/>
                <a:uFillTx/>
                <a:latin typeface="Noto Serif SC Light"/>
                <a:ea typeface="Noto Serif SC Light"/>
              </a:rPr>
              <a:t>01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Shape 16"/>
          <p:cNvSpPr/>
          <p:nvPr/>
        </p:nvSpPr>
        <p:spPr>
          <a:xfrm>
            <a:off x="7518240" y="2741760"/>
            <a:ext cx="6559560" cy="22680"/>
          </a:xfrm>
          <a:prstGeom prst="rect">
            <a:avLst/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1960" rIns="90000" bIns="-2196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1" name="Text 17"/>
          <p:cNvSpPr/>
          <p:nvPr/>
        </p:nvSpPr>
        <p:spPr>
          <a:xfrm>
            <a:off x="7518240" y="2867400"/>
            <a:ext cx="2000520" cy="24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1950"/>
              </a:lnSpc>
              <a:tabLst>
                <a:tab pos="0" algn="l"/>
              </a:tabLst>
            </a:pPr>
            <a:r>
              <a:rPr lang="en-US" sz="18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3 Conv Blocks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18"/>
          <p:cNvSpPr/>
          <p:nvPr/>
        </p:nvSpPr>
        <p:spPr>
          <a:xfrm>
            <a:off x="7518240" y="3277440"/>
            <a:ext cx="655956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Conv2D, BatchNormalization, MaxPooling2D, Dropout.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19"/>
          <p:cNvSpPr/>
          <p:nvPr/>
        </p:nvSpPr>
        <p:spPr>
          <a:xfrm>
            <a:off x="7518240" y="3813480"/>
            <a:ext cx="15984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4B4A4A"/>
                </a:solidFill>
                <a:effectLst/>
                <a:uFillTx/>
                <a:latin typeface="Noto Serif SC Light"/>
                <a:ea typeface="Noto Serif SC Light"/>
              </a:rPr>
              <a:t>02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Shape 20"/>
          <p:cNvSpPr/>
          <p:nvPr/>
        </p:nvSpPr>
        <p:spPr>
          <a:xfrm>
            <a:off x="7518240" y="4062600"/>
            <a:ext cx="6559560" cy="22680"/>
          </a:xfrm>
          <a:prstGeom prst="rect">
            <a:avLst/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1960" rIns="90000" bIns="-2196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5" name="Text 21"/>
          <p:cNvSpPr/>
          <p:nvPr/>
        </p:nvSpPr>
        <p:spPr>
          <a:xfrm>
            <a:off x="7518240" y="4188240"/>
            <a:ext cx="2367720" cy="24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1950"/>
              </a:lnSpc>
              <a:tabLst>
                <a:tab pos="0" algn="l"/>
              </a:tabLst>
            </a:pPr>
            <a:r>
              <a:rPr lang="en-US" sz="18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Increasing Filter Depth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22"/>
          <p:cNvSpPr/>
          <p:nvPr/>
        </p:nvSpPr>
        <p:spPr>
          <a:xfrm>
            <a:off x="7518240" y="4598640"/>
            <a:ext cx="655956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32, 64, then 128 filters.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 23"/>
          <p:cNvSpPr/>
          <p:nvPr/>
        </p:nvSpPr>
        <p:spPr>
          <a:xfrm>
            <a:off x="7518240" y="5134680"/>
            <a:ext cx="15984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4B4A4A"/>
                </a:solidFill>
                <a:effectLst/>
                <a:uFillTx/>
                <a:latin typeface="Noto Serif SC Light"/>
                <a:ea typeface="Noto Serif SC Light"/>
              </a:rPr>
              <a:t>03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hape 24"/>
          <p:cNvSpPr/>
          <p:nvPr/>
        </p:nvSpPr>
        <p:spPr>
          <a:xfrm>
            <a:off x="7518240" y="5383800"/>
            <a:ext cx="6559560" cy="22680"/>
          </a:xfrm>
          <a:prstGeom prst="rect">
            <a:avLst/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1960" rIns="90000" bIns="-2196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9" name="Text 25"/>
          <p:cNvSpPr/>
          <p:nvPr/>
        </p:nvSpPr>
        <p:spPr>
          <a:xfrm>
            <a:off x="7518240" y="5509440"/>
            <a:ext cx="2000520" cy="24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1950"/>
              </a:lnSpc>
              <a:tabLst>
                <a:tab pos="0" algn="l"/>
              </a:tabLst>
            </a:pPr>
            <a:r>
              <a:rPr lang="en-US" sz="18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Dense Layers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26"/>
          <p:cNvSpPr/>
          <p:nvPr/>
        </p:nvSpPr>
        <p:spPr>
          <a:xfrm>
            <a:off x="7518240" y="5919480"/>
            <a:ext cx="655956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Flattened feature maps to 256 then 128 neurons (50% dropout).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27"/>
          <p:cNvSpPr/>
          <p:nvPr/>
        </p:nvSpPr>
        <p:spPr>
          <a:xfrm>
            <a:off x="7518240" y="6455520"/>
            <a:ext cx="15984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4B4A4A"/>
                </a:solidFill>
                <a:effectLst/>
                <a:uFillTx/>
                <a:latin typeface="Noto Serif SC Light"/>
                <a:ea typeface="Noto Serif SC Light"/>
              </a:rPr>
              <a:t>04</a:t>
            </a:r>
            <a:endParaRPr lang="en-US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Shape 28"/>
          <p:cNvSpPr/>
          <p:nvPr/>
        </p:nvSpPr>
        <p:spPr>
          <a:xfrm>
            <a:off x="7518240" y="6704640"/>
            <a:ext cx="6559560" cy="22680"/>
          </a:xfrm>
          <a:prstGeom prst="rect">
            <a:avLst/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1960" rIns="90000" bIns="-2196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3" name="Text 29"/>
          <p:cNvSpPr/>
          <p:nvPr/>
        </p:nvSpPr>
        <p:spPr>
          <a:xfrm>
            <a:off x="7518240" y="6830280"/>
            <a:ext cx="2000520" cy="24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1950"/>
              </a:lnSpc>
              <a:tabLst>
                <a:tab pos="0" algn="l"/>
              </a:tabLst>
            </a:pPr>
            <a:r>
              <a:rPr lang="en-US" sz="18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Output Layer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30"/>
          <p:cNvSpPr/>
          <p:nvPr/>
        </p:nvSpPr>
        <p:spPr>
          <a:xfrm>
            <a:off x="7518240" y="7240680"/>
            <a:ext cx="655956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001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10 neurons with Softmax activation for classification.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5" name="Picture 32"/>
          <p:cNvPicPr/>
          <p:nvPr/>
        </p:nvPicPr>
        <p:blipFill>
          <a:blip r:embed="rId3"/>
          <a:stretch/>
        </p:blipFill>
        <p:spPr>
          <a:xfrm>
            <a:off x="12750840" y="7597440"/>
            <a:ext cx="1777680" cy="603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0"/>
          <p:cNvSpPr/>
          <p:nvPr/>
        </p:nvSpPr>
        <p:spPr>
          <a:xfrm>
            <a:off x="793800" y="730440"/>
            <a:ext cx="1081872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550"/>
              </a:lnSpc>
              <a:tabLst>
                <a:tab pos="0" algn="l"/>
              </a:tabLst>
            </a:pPr>
            <a:r>
              <a:rPr lang="en-US" sz="445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Methodology: Training Configuration</a:t>
            </a:r>
            <a:endParaRPr lang="en-US" sz="4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1"/>
          <p:cNvSpPr/>
          <p:nvPr/>
        </p:nvSpPr>
        <p:spPr>
          <a:xfrm>
            <a:off x="793800" y="189288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The model was meticulously configured for optimal convergence and performance.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Shape 2"/>
          <p:cNvSpPr/>
          <p:nvPr/>
        </p:nvSpPr>
        <p:spPr>
          <a:xfrm>
            <a:off x="793800" y="2851200"/>
            <a:ext cx="4196160" cy="2040120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" name="Shape 3"/>
          <p:cNvSpPr/>
          <p:nvPr/>
        </p:nvSpPr>
        <p:spPr>
          <a:xfrm>
            <a:off x="793800" y="2820600"/>
            <a:ext cx="4196160" cy="12168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1400" rIns="90000" bIns="414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0" name="Shape 4"/>
          <p:cNvSpPr/>
          <p:nvPr/>
        </p:nvSpPr>
        <p:spPr>
          <a:xfrm>
            <a:off x="2551680" y="251100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1" name="Image 0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755800" y="2715120"/>
            <a:ext cx="271800" cy="27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 5"/>
          <p:cNvSpPr/>
          <p:nvPr/>
        </p:nvSpPr>
        <p:spPr>
          <a:xfrm>
            <a:off x="1051200" y="3418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Adam Optimizer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 6"/>
          <p:cNvSpPr/>
          <p:nvPr/>
        </p:nvSpPr>
        <p:spPr>
          <a:xfrm>
            <a:off x="1051200" y="3908520"/>
            <a:ext cx="368136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Efficient adaptive learning rate (initial: 0.001).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Shape 7"/>
          <p:cNvSpPr/>
          <p:nvPr/>
        </p:nvSpPr>
        <p:spPr>
          <a:xfrm>
            <a:off x="5217120" y="2851200"/>
            <a:ext cx="4196160" cy="2040120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5" name="Shape 8"/>
          <p:cNvSpPr/>
          <p:nvPr/>
        </p:nvSpPr>
        <p:spPr>
          <a:xfrm>
            <a:off x="5217120" y="2820600"/>
            <a:ext cx="4196160" cy="12168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1400" rIns="90000" bIns="414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6" name="Shape 9"/>
          <p:cNvSpPr/>
          <p:nvPr/>
        </p:nvSpPr>
        <p:spPr>
          <a:xfrm>
            <a:off x="6975000" y="251100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7" name="Image 1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178760" y="2715120"/>
            <a:ext cx="271800" cy="27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Text 10"/>
          <p:cNvSpPr/>
          <p:nvPr/>
        </p:nvSpPr>
        <p:spPr>
          <a:xfrm>
            <a:off x="5474160" y="3418200"/>
            <a:ext cx="363852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Categorical Crossentropy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 11"/>
          <p:cNvSpPr/>
          <p:nvPr/>
        </p:nvSpPr>
        <p:spPr>
          <a:xfrm>
            <a:off x="5474160" y="3908520"/>
            <a:ext cx="368136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Loss function for multi-class classification.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Shape 12"/>
          <p:cNvSpPr/>
          <p:nvPr/>
        </p:nvSpPr>
        <p:spPr>
          <a:xfrm>
            <a:off x="9640080" y="2851200"/>
            <a:ext cx="4196160" cy="2040120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1" name="Shape 13"/>
          <p:cNvSpPr/>
          <p:nvPr/>
        </p:nvSpPr>
        <p:spPr>
          <a:xfrm>
            <a:off x="9640080" y="2820600"/>
            <a:ext cx="4196160" cy="12168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1400" rIns="90000" bIns="414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2" name="Shape 14"/>
          <p:cNvSpPr/>
          <p:nvPr/>
        </p:nvSpPr>
        <p:spPr>
          <a:xfrm>
            <a:off x="11397960" y="251100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63" name="Image 2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11602080" y="2715120"/>
            <a:ext cx="271800" cy="27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4" name="Text 15"/>
          <p:cNvSpPr/>
          <p:nvPr/>
        </p:nvSpPr>
        <p:spPr>
          <a:xfrm>
            <a:off x="9897480" y="34182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EarlyStopping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 16"/>
          <p:cNvSpPr/>
          <p:nvPr/>
        </p:nvSpPr>
        <p:spPr>
          <a:xfrm>
            <a:off x="9897480" y="3908520"/>
            <a:ext cx="368136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Halts training if validation loss stagnates (patience=10).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Shape 17"/>
          <p:cNvSpPr/>
          <p:nvPr/>
        </p:nvSpPr>
        <p:spPr>
          <a:xfrm>
            <a:off x="793800" y="5458680"/>
            <a:ext cx="6407640" cy="2040120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7" name="Shape 18"/>
          <p:cNvSpPr/>
          <p:nvPr/>
        </p:nvSpPr>
        <p:spPr>
          <a:xfrm>
            <a:off x="793800" y="5428080"/>
            <a:ext cx="6407640" cy="12168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1400" rIns="90000" bIns="414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8" name="Shape 19"/>
          <p:cNvSpPr/>
          <p:nvPr/>
        </p:nvSpPr>
        <p:spPr>
          <a:xfrm>
            <a:off x="3657600" y="511848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69" name="Image 3" descr="preencoded.png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3861720" y="5322600"/>
            <a:ext cx="271800" cy="27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" name="Text 20"/>
          <p:cNvSpPr/>
          <p:nvPr/>
        </p:nvSpPr>
        <p:spPr>
          <a:xfrm>
            <a:off x="1051200" y="6025680"/>
            <a:ext cx="294552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ReduceLROnPlateau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 21"/>
          <p:cNvSpPr/>
          <p:nvPr/>
        </p:nvSpPr>
        <p:spPr>
          <a:xfrm>
            <a:off x="1051200" y="6516000"/>
            <a:ext cx="58928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Reduces learning rate by 0.5 if validation accuracy stagnates.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Shape 22"/>
          <p:cNvSpPr/>
          <p:nvPr/>
        </p:nvSpPr>
        <p:spPr>
          <a:xfrm>
            <a:off x="7428600" y="5458680"/>
            <a:ext cx="6407640" cy="2040120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3" name="Shape 23"/>
          <p:cNvSpPr/>
          <p:nvPr/>
        </p:nvSpPr>
        <p:spPr>
          <a:xfrm>
            <a:off x="7428600" y="5428080"/>
            <a:ext cx="6407640" cy="12168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1400" rIns="90000" bIns="414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4" name="Shape 24"/>
          <p:cNvSpPr/>
          <p:nvPr/>
        </p:nvSpPr>
        <p:spPr>
          <a:xfrm>
            <a:off x="10292400" y="5118480"/>
            <a:ext cx="680040" cy="680040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75" name="Image 4" descr="preencoded.png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>
          <a:xfrm>
            <a:off x="10496520" y="5322600"/>
            <a:ext cx="271800" cy="27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 25"/>
          <p:cNvSpPr/>
          <p:nvPr/>
        </p:nvSpPr>
        <p:spPr>
          <a:xfrm>
            <a:off x="7686000" y="6025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ModelCheckpoint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Text 26"/>
          <p:cNvSpPr/>
          <p:nvPr/>
        </p:nvSpPr>
        <p:spPr>
          <a:xfrm>
            <a:off x="7686000" y="6516000"/>
            <a:ext cx="58928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Saves best-performing model weights based on validation accuracy.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8" name="Picture 33"/>
          <p:cNvPicPr/>
          <p:nvPr/>
        </p:nvPicPr>
        <p:blipFill>
          <a:blip r:embed="rId13"/>
          <a:stretch/>
        </p:blipFill>
        <p:spPr>
          <a:xfrm>
            <a:off x="12750840" y="7597440"/>
            <a:ext cx="1777680" cy="603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 0"/>
          <p:cNvSpPr/>
          <p:nvPr/>
        </p:nvSpPr>
        <p:spPr>
          <a:xfrm>
            <a:off x="635760" y="501480"/>
            <a:ext cx="8841600" cy="56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4450"/>
              </a:lnSpc>
              <a:tabLst>
                <a:tab pos="0" algn="l"/>
              </a:tabLst>
            </a:pPr>
            <a:r>
              <a:rPr lang="en-US" sz="355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Training History &amp; Overfitting Control</a:t>
            </a:r>
            <a:endParaRPr lang="en-US" sz="3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 1"/>
          <p:cNvSpPr/>
          <p:nvPr/>
        </p:nvSpPr>
        <p:spPr>
          <a:xfrm>
            <a:off x="635760" y="1504800"/>
            <a:ext cx="6457680" cy="58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25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The model trained for 24 epochs, with optimal weights restored from epoch 14 by EarlyStopping.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Shape 2"/>
          <p:cNvSpPr/>
          <p:nvPr/>
        </p:nvSpPr>
        <p:spPr>
          <a:xfrm>
            <a:off x="3853080" y="2290680"/>
            <a:ext cx="22680" cy="5232960"/>
          </a:xfrm>
          <a:prstGeom prst="roundRect">
            <a:avLst>
              <a:gd name="adj" fmla="val 715176"/>
            </a:avLst>
          </a:prstGeom>
          <a:solidFill>
            <a:srgbClr val="B7D5C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2" name="Shape 3"/>
          <p:cNvSpPr/>
          <p:nvPr/>
        </p:nvSpPr>
        <p:spPr>
          <a:xfrm>
            <a:off x="3138120" y="2483280"/>
            <a:ext cx="544680" cy="22680"/>
          </a:xfrm>
          <a:prstGeom prst="roundRect">
            <a:avLst>
              <a:gd name="adj" fmla="val 715176"/>
            </a:avLst>
          </a:prstGeom>
          <a:solidFill>
            <a:srgbClr val="B7D5C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3" name="Shape 4"/>
          <p:cNvSpPr/>
          <p:nvPr/>
        </p:nvSpPr>
        <p:spPr>
          <a:xfrm>
            <a:off x="3660480" y="2290680"/>
            <a:ext cx="408240" cy="408240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4" name="Text 5"/>
          <p:cNvSpPr/>
          <p:nvPr/>
        </p:nvSpPr>
        <p:spPr>
          <a:xfrm>
            <a:off x="3728520" y="2324520"/>
            <a:ext cx="272160" cy="34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100"/>
              </a:lnSpc>
              <a:tabLst>
                <a:tab pos="0" algn="l"/>
              </a:tabLst>
            </a:pPr>
            <a:r>
              <a:rPr lang="en-US" sz="21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1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 6"/>
          <p:cNvSpPr/>
          <p:nvPr/>
        </p:nvSpPr>
        <p:spPr>
          <a:xfrm>
            <a:off x="685800" y="2352960"/>
            <a:ext cx="2270160" cy="28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 defTabSz="914400"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Rapid Learning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Text 7"/>
          <p:cNvSpPr/>
          <p:nvPr/>
        </p:nvSpPr>
        <p:spPr>
          <a:xfrm>
            <a:off x="635760" y="2818080"/>
            <a:ext cx="2320560" cy="58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ts val="225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Training accuracy and AUC quickly approached 1.0.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Shape 8"/>
          <p:cNvSpPr/>
          <p:nvPr/>
        </p:nvSpPr>
        <p:spPr>
          <a:xfrm>
            <a:off x="4046040" y="3573360"/>
            <a:ext cx="544680" cy="22680"/>
          </a:xfrm>
          <a:prstGeom prst="roundRect">
            <a:avLst>
              <a:gd name="adj" fmla="val 715176"/>
            </a:avLst>
          </a:prstGeom>
          <a:solidFill>
            <a:srgbClr val="B7D5C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8" name="Shape 9"/>
          <p:cNvSpPr/>
          <p:nvPr/>
        </p:nvSpPr>
        <p:spPr>
          <a:xfrm>
            <a:off x="3660480" y="3380400"/>
            <a:ext cx="408240" cy="408240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9" name="Text 10"/>
          <p:cNvSpPr/>
          <p:nvPr/>
        </p:nvSpPr>
        <p:spPr>
          <a:xfrm>
            <a:off x="3728520" y="3414240"/>
            <a:ext cx="272160" cy="34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100"/>
              </a:lnSpc>
              <a:tabLst>
                <a:tab pos="0" algn="l"/>
              </a:tabLst>
            </a:pPr>
            <a:r>
              <a:rPr lang="en-US" sz="21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2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Text 11"/>
          <p:cNvSpPr/>
          <p:nvPr/>
        </p:nvSpPr>
        <p:spPr>
          <a:xfrm>
            <a:off x="4772880" y="3442680"/>
            <a:ext cx="2270160" cy="28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Validation Trend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Text 12"/>
          <p:cNvSpPr/>
          <p:nvPr/>
        </p:nvSpPr>
        <p:spPr>
          <a:xfrm>
            <a:off x="4766040" y="3929040"/>
            <a:ext cx="2320560" cy="87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25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Validation curves followed a positive, albeit fluctuating, trend.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Shape 13"/>
          <p:cNvSpPr/>
          <p:nvPr/>
        </p:nvSpPr>
        <p:spPr>
          <a:xfrm>
            <a:off x="3138120" y="4512600"/>
            <a:ext cx="544680" cy="22680"/>
          </a:xfrm>
          <a:prstGeom prst="roundRect">
            <a:avLst>
              <a:gd name="adj" fmla="val 715176"/>
            </a:avLst>
          </a:prstGeom>
          <a:solidFill>
            <a:srgbClr val="B7D5C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3" name="Shape 14"/>
          <p:cNvSpPr/>
          <p:nvPr/>
        </p:nvSpPr>
        <p:spPr>
          <a:xfrm>
            <a:off x="3660480" y="4319640"/>
            <a:ext cx="408240" cy="408240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4" name="Text 15"/>
          <p:cNvSpPr/>
          <p:nvPr/>
        </p:nvSpPr>
        <p:spPr>
          <a:xfrm>
            <a:off x="3728520" y="4353840"/>
            <a:ext cx="272160" cy="34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100"/>
              </a:lnSpc>
              <a:tabLst>
                <a:tab pos="0" algn="l"/>
              </a:tabLst>
            </a:pPr>
            <a:r>
              <a:rPr lang="en-US" sz="21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3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Text 16"/>
          <p:cNvSpPr/>
          <p:nvPr/>
        </p:nvSpPr>
        <p:spPr>
          <a:xfrm>
            <a:off x="685800" y="4381920"/>
            <a:ext cx="2270160" cy="28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 defTabSz="914400"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Overfitting Gap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Text 17"/>
          <p:cNvSpPr/>
          <p:nvPr/>
        </p:nvSpPr>
        <p:spPr>
          <a:xfrm>
            <a:off x="635760" y="4847400"/>
            <a:ext cx="2320560" cy="87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ts val="225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A gap emerged between training and validation, indicating some overfitting.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Shape 18"/>
          <p:cNvSpPr/>
          <p:nvPr/>
        </p:nvSpPr>
        <p:spPr>
          <a:xfrm>
            <a:off x="4046040" y="5451840"/>
            <a:ext cx="544680" cy="22680"/>
          </a:xfrm>
          <a:prstGeom prst="roundRect">
            <a:avLst>
              <a:gd name="adj" fmla="val 715176"/>
            </a:avLst>
          </a:prstGeom>
          <a:solidFill>
            <a:srgbClr val="B7D5C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8" name="Shape 19"/>
          <p:cNvSpPr/>
          <p:nvPr/>
        </p:nvSpPr>
        <p:spPr>
          <a:xfrm>
            <a:off x="3660480" y="5259240"/>
            <a:ext cx="408240" cy="408240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9" name="Text 20"/>
          <p:cNvSpPr/>
          <p:nvPr/>
        </p:nvSpPr>
        <p:spPr>
          <a:xfrm>
            <a:off x="3728520" y="5293080"/>
            <a:ext cx="272160" cy="34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100"/>
              </a:lnSpc>
              <a:tabLst>
                <a:tab pos="0" algn="l"/>
              </a:tabLst>
            </a:pPr>
            <a:r>
              <a:rPr lang="en-US" sz="21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4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Text 21"/>
          <p:cNvSpPr/>
          <p:nvPr/>
        </p:nvSpPr>
        <p:spPr>
          <a:xfrm>
            <a:off x="4795560" y="5321520"/>
            <a:ext cx="251928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Regularization Success</a:t>
            </a:r>
            <a:endParaRPr lang="en-US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Text 22"/>
          <p:cNvSpPr/>
          <p:nvPr/>
        </p:nvSpPr>
        <p:spPr>
          <a:xfrm>
            <a:off x="4795560" y="5765760"/>
            <a:ext cx="2320560" cy="145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25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Dropout and BatchNormalization effectively controlled overfitting to a manageable level.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2" name="Image 0" descr="preencoded.png"/>
          <p:cNvPicPr/>
          <p:nvPr/>
        </p:nvPicPr>
        <p:blipFill>
          <a:blip r:embed="rId3"/>
          <a:stretch/>
        </p:blipFill>
        <p:spPr>
          <a:xfrm>
            <a:off x="7544520" y="1545840"/>
            <a:ext cx="6457680" cy="341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3" name="Picture 26"/>
          <p:cNvPicPr/>
          <p:nvPr/>
        </p:nvPicPr>
        <p:blipFill>
          <a:blip r:embed="rId4"/>
          <a:stretch/>
        </p:blipFill>
        <p:spPr>
          <a:xfrm>
            <a:off x="12750840" y="7597440"/>
            <a:ext cx="1777680" cy="603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 0"/>
          <p:cNvSpPr/>
          <p:nvPr/>
        </p:nvSpPr>
        <p:spPr>
          <a:xfrm>
            <a:off x="605160" y="587160"/>
            <a:ext cx="8775720" cy="54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4249"/>
              </a:lnSpc>
              <a:tabLst>
                <a:tab pos="0" algn="l"/>
              </a:tabLst>
            </a:pPr>
            <a:r>
              <a:rPr lang="en-US" sz="340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Confusion Matrix &amp; Qualitative Analysis</a:t>
            </a:r>
            <a:endParaRPr lang="en-US" sz="3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Text 1"/>
          <p:cNvSpPr/>
          <p:nvPr/>
        </p:nvSpPr>
        <p:spPr>
          <a:xfrm>
            <a:off x="605160" y="1559520"/>
            <a:ext cx="3439800" cy="32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551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Confusion Matrix Insights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Text 2"/>
          <p:cNvSpPr/>
          <p:nvPr/>
        </p:nvSpPr>
        <p:spPr>
          <a:xfrm>
            <a:off x="605160" y="2056320"/>
            <a:ext cx="6499080" cy="55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149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The matrix shows strong diagonal results, indicating high accuracy across most classes.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Shape 3"/>
          <p:cNvSpPr/>
          <p:nvPr/>
        </p:nvSpPr>
        <p:spPr>
          <a:xfrm>
            <a:off x="605160" y="2899080"/>
            <a:ext cx="86040" cy="86040"/>
          </a:xfrm>
          <a:prstGeom prst="roundRect">
            <a:avLst>
              <a:gd name="adj" fmla="val 528928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8" name="Text 4"/>
          <p:cNvSpPr/>
          <p:nvPr/>
        </p:nvSpPr>
        <p:spPr>
          <a:xfrm>
            <a:off x="864360" y="2804040"/>
            <a:ext cx="6239520" cy="55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149"/>
              </a:lnSpc>
              <a:tabLst>
                <a:tab pos="0" algn="l"/>
              </a:tabLst>
            </a:pPr>
            <a:r>
              <a:rPr lang="en-US" sz="1800" b="1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Perfect Accuracy:</a:t>
            </a: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 Achieved for Avocado\_rotten, Cactus\_fresh, Cactus\_rotten, Peach\_fresh, Peach\_rotten, Plum\_fresh, and Plum\_rotten.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Shape 5"/>
          <p:cNvSpPr/>
          <p:nvPr/>
        </p:nvSpPr>
        <p:spPr>
          <a:xfrm>
            <a:off x="605160" y="4518000"/>
            <a:ext cx="86040" cy="86040"/>
          </a:xfrm>
          <a:prstGeom prst="roundRect">
            <a:avLst>
              <a:gd name="adj" fmla="val 50000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840" rIns="90000" bIns="1584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0" name="Text 6"/>
          <p:cNvSpPr/>
          <p:nvPr/>
        </p:nvSpPr>
        <p:spPr>
          <a:xfrm>
            <a:off x="847080" y="4343400"/>
            <a:ext cx="6239520" cy="55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149"/>
              </a:lnSpc>
              <a:tabLst>
                <a:tab pos="0" algn="l"/>
              </a:tabLst>
            </a:pPr>
            <a:r>
              <a:rPr lang="en-US" sz="1800" b="1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Nut Category Error:</a:t>
            </a: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 22 Nut\_fresh images misclassified as Nut\_rotten (94.15% accuracy for Nut\_fresh).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 8"/>
          <p:cNvSpPr/>
          <p:nvPr/>
        </p:nvSpPr>
        <p:spPr>
          <a:xfrm>
            <a:off x="847080" y="5390640"/>
            <a:ext cx="6239520" cy="55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149"/>
              </a:lnSpc>
              <a:tabLst>
                <a:tab pos="0" algn="l"/>
              </a:tabLst>
            </a:pPr>
            <a:r>
              <a:rPr lang="en-US" sz="1800" b="1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Significance:</a:t>
            </a: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 Misclassifications were contained within the same fruit type, suggesting subtle visual differences for nuts.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2" name="Image 0" descr="preencoded.png"/>
          <p:cNvPicPr/>
          <p:nvPr/>
        </p:nvPicPr>
        <p:blipFill>
          <a:blip r:embed="rId3"/>
          <a:stretch/>
        </p:blipFill>
        <p:spPr>
          <a:xfrm>
            <a:off x="7533720" y="1581120"/>
            <a:ext cx="5299920" cy="460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Text 10"/>
          <p:cNvSpPr/>
          <p:nvPr/>
        </p:nvSpPr>
        <p:spPr>
          <a:xfrm>
            <a:off x="605160" y="6950160"/>
            <a:ext cx="13419720" cy="27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14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Qualitative analysis of sample predictions confirmed high confidence (typically 100%) for correct classifications, reinforcing model reliability.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4" name="Picture 14"/>
          <p:cNvPicPr/>
          <p:nvPr/>
        </p:nvPicPr>
        <p:blipFill>
          <a:blip r:embed="rId4"/>
          <a:stretch/>
        </p:blipFill>
        <p:spPr>
          <a:xfrm>
            <a:off x="12750840" y="7597440"/>
            <a:ext cx="1777680" cy="603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5" name="Shape 21"/>
          <p:cNvSpPr/>
          <p:nvPr/>
        </p:nvSpPr>
        <p:spPr>
          <a:xfrm>
            <a:off x="605520" y="5560920"/>
            <a:ext cx="80640" cy="86040"/>
          </a:xfrm>
          <a:prstGeom prst="roundRect">
            <a:avLst>
              <a:gd name="adj" fmla="val 528928"/>
            </a:avLst>
          </a:prstGeom>
          <a:solidFill>
            <a:srgbClr val="00674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8000" rIns="90000" bIns="18000" anchor="t">
            <a:noAutofit/>
          </a:bodyPr>
          <a:lstStyle/>
          <a:p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760360" cy="8230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" name="Text 0"/>
          <p:cNvSpPr/>
          <p:nvPr/>
        </p:nvSpPr>
        <p:spPr>
          <a:xfrm>
            <a:off x="6202800" y="562680"/>
            <a:ext cx="7711200" cy="127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5000"/>
              </a:lnSpc>
              <a:tabLst>
                <a:tab pos="0" algn="l"/>
              </a:tabLst>
            </a:pPr>
            <a:r>
              <a:rPr lang="en-US" sz="4000" b="1" u="none" strike="noStrike">
                <a:solidFill>
                  <a:srgbClr val="006747"/>
                </a:solidFill>
                <a:effectLst/>
                <a:uFillTx/>
                <a:latin typeface="Noto Serif SC Bold"/>
                <a:ea typeface="Noto Serif SC Bold"/>
              </a:rPr>
              <a:t>Outstanding Performance Metrics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Text 1"/>
          <p:cNvSpPr/>
          <p:nvPr/>
        </p:nvSpPr>
        <p:spPr>
          <a:xfrm>
            <a:off x="6202800" y="2148480"/>
            <a:ext cx="7711200" cy="65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55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The model achieved exceptional results on the unseen test dataset, validating its efficacy.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Text 2"/>
          <p:cNvSpPr/>
          <p:nvPr/>
        </p:nvSpPr>
        <p:spPr>
          <a:xfrm>
            <a:off x="6202800" y="3135960"/>
            <a:ext cx="3727440" cy="54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4249"/>
              </a:lnSpc>
              <a:tabLst>
                <a:tab pos="0" algn="l"/>
              </a:tabLst>
            </a:pPr>
            <a:r>
              <a:rPr lang="en-US" sz="42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99.45%</a:t>
            </a:r>
            <a:endParaRPr lang="en-US" sz="4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Text 3"/>
          <p:cNvSpPr/>
          <p:nvPr/>
        </p:nvSpPr>
        <p:spPr>
          <a:xfrm>
            <a:off x="6787440" y="3934080"/>
            <a:ext cx="255780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Accuracy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Text 4"/>
          <p:cNvSpPr/>
          <p:nvPr/>
        </p:nvSpPr>
        <p:spPr>
          <a:xfrm>
            <a:off x="6202800" y="4376520"/>
            <a:ext cx="3727440" cy="32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55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Overall correct predictions.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Text 5"/>
          <p:cNvSpPr/>
          <p:nvPr/>
        </p:nvSpPr>
        <p:spPr>
          <a:xfrm>
            <a:off x="10186200" y="3135960"/>
            <a:ext cx="3727440" cy="54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4249"/>
              </a:lnSpc>
              <a:tabLst>
                <a:tab pos="0" algn="l"/>
              </a:tabLst>
            </a:pPr>
            <a:r>
              <a:rPr lang="en-US" sz="42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99.45%</a:t>
            </a:r>
            <a:endParaRPr lang="en-US" sz="4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Text 6"/>
          <p:cNvSpPr/>
          <p:nvPr/>
        </p:nvSpPr>
        <p:spPr>
          <a:xfrm>
            <a:off x="10771200" y="3934080"/>
            <a:ext cx="255780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Precision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Text 7"/>
          <p:cNvSpPr/>
          <p:nvPr/>
        </p:nvSpPr>
        <p:spPr>
          <a:xfrm>
            <a:off x="10186200" y="4376520"/>
            <a:ext cx="3727440" cy="32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55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Very few false positives.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Text 8"/>
          <p:cNvSpPr/>
          <p:nvPr/>
        </p:nvSpPr>
        <p:spPr>
          <a:xfrm>
            <a:off x="6202800" y="5215320"/>
            <a:ext cx="3727440" cy="54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4249"/>
              </a:lnSpc>
              <a:tabLst>
                <a:tab pos="0" algn="l"/>
              </a:tabLst>
            </a:pPr>
            <a:r>
              <a:rPr lang="en-US" sz="42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99.45%</a:t>
            </a:r>
            <a:endParaRPr lang="en-US" sz="4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Text 9"/>
          <p:cNvSpPr/>
          <p:nvPr/>
        </p:nvSpPr>
        <p:spPr>
          <a:xfrm>
            <a:off x="6787440" y="6013440"/>
            <a:ext cx="255780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Recall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Text 10"/>
          <p:cNvSpPr/>
          <p:nvPr/>
        </p:nvSpPr>
        <p:spPr>
          <a:xfrm>
            <a:off x="6202800" y="6455880"/>
            <a:ext cx="3727440" cy="32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55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Very few false negatives.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Text 11"/>
          <p:cNvSpPr/>
          <p:nvPr/>
        </p:nvSpPr>
        <p:spPr>
          <a:xfrm>
            <a:off x="10186200" y="5215320"/>
            <a:ext cx="3727440" cy="54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4249"/>
              </a:lnSpc>
              <a:tabLst>
                <a:tab pos="0" algn="l"/>
              </a:tabLst>
            </a:pPr>
            <a:r>
              <a:rPr lang="en-US" sz="425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1.00</a:t>
            </a:r>
            <a:endParaRPr lang="en-US" sz="4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Text 12"/>
          <p:cNvSpPr/>
          <p:nvPr/>
        </p:nvSpPr>
        <p:spPr>
          <a:xfrm>
            <a:off x="10771200" y="6013440"/>
            <a:ext cx="255780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500"/>
              </a:lnSpc>
              <a:tabLst>
                <a:tab pos="0" algn="l"/>
              </a:tabLst>
            </a:pPr>
            <a:r>
              <a:rPr lang="en-US" sz="2000" b="1" u="none" strike="noStrike">
                <a:solidFill>
                  <a:srgbClr val="4B4A4A"/>
                </a:solidFill>
                <a:effectLst/>
                <a:uFillTx/>
                <a:latin typeface="Noto Serif SC Bold"/>
                <a:ea typeface="Noto Serif SC Bold"/>
              </a:rPr>
              <a:t>AUC Score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Text 13"/>
          <p:cNvSpPr/>
          <p:nvPr/>
        </p:nvSpPr>
        <p:spPr>
          <a:xfrm>
            <a:off x="10186200" y="6455880"/>
            <a:ext cx="3727440" cy="32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551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Perfect class-separability.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Text 14"/>
          <p:cNvSpPr/>
          <p:nvPr/>
        </p:nvSpPr>
        <p:spPr>
          <a:xfrm>
            <a:off x="6202800" y="7013520"/>
            <a:ext cx="7711200" cy="65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551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4B4A4A"/>
                </a:solidFill>
                <a:effectLst/>
                <a:uFillTx/>
                <a:latin typeface="Geist"/>
                <a:ea typeface="Geist"/>
              </a:rPr>
              <a:t>These balanced and high scores across all metrics confirm the model's robustness and reliability.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2" name="Picture 17"/>
          <p:cNvPicPr/>
          <p:nvPr/>
        </p:nvPicPr>
        <p:blipFill>
          <a:blip r:embed="rId4"/>
          <a:stretch/>
        </p:blipFill>
        <p:spPr>
          <a:xfrm>
            <a:off x="12750840" y="7597440"/>
            <a:ext cx="1777680" cy="603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758</Words>
  <Application>Microsoft Office PowerPoint</Application>
  <PresentationFormat>Custom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Geist</vt:lpstr>
      <vt:lpstr>Noto Serif SC Bold</vt:lpstr>
      <vt:lpstr>Noto Serif SC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yossef Ayman</cp:lastModifiedBy>
  <cp:revision>4</cp:revision>
  <dcterms:created xsi:type="dcterms:W3CDTF">2025-12-14T13:01:51Z</dcterms:created>
  <dcterms:modified xsi:type="dcterms:W3CDTF">2025-12-14T19:08:40Z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Custom</vt:lpwstr>
  </property>
  <property fmtid="{D5CDD505-2E9C-101B-9397-08002B2CF9AE}" pid="4" name="Slides">
    <vt:i4>11</vt:i4>
  </property>
</Properties>
</file>